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  <p:sldId id="265" r:id="rId10"/>
    <p:sldId id="269" r:id="rId11"/>
    <p:sldId id="268" r:id="rId12"/>
    <p:sldId id="266" r:id="rId13"/>
    <p:sldId id="273" r:id="rId14"/>
    <p:sldId id="272" r:id="rId15"/>
    <p:sldId id="274" r:id="rId16"/>
    <p:sldId id="275" r:id="rId17"/>
    <p:sldId id="27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85" d="100"/>
          <a:sy n="85" d="100"/>
        </p:scale>
        <p:origin x="8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9A1DE-91FC-4C6F-BAE0-3E09891B8332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448C16-EC35-47D8-8BF8-7791664BFA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231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48C16-EC35-47D8-8BF8-7791664BFA7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224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9E0583-EF52-713B-62EC-6E41C4FD4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AC3C0E-0717-E6BA-4A28-BC65379D7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DFA6D-A818-4515-721D-0F6BAEB62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0B8E09-8D7D-D801-AA0D-E5923F37F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FE05D6-5E2A-40E9-7612-A165DCF0A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076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6A237-791A-136E-021D-FF9C2DF59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9977290-811C-0BA7-3AC9-84079ECB6A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445AB5-A0B6-6B40-CB11-F49B957DC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28E177-D44E-CE8F-44BD-BCC2F9F2F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0A44AA-3074-C986-F0E5-67AF2F708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401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4E65D7-E38E-B1B2-049F-BBC6234EAF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23C03B-7B41-275D-EC15-F5B5F6047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2E41FB-4162-44B1-983D-A85EA2A29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24823A-4192-7DC3-85DA-FEC7CBE9F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E66541-FD54-7A5E-3872-5680D75FA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133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F9A027-9A6D-CD19-7B59-A0D01FFC5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9F5D1C-915C-6966-0B91-F148208DC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928C97-1B40-955F-0BC1-1B2CB74C0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B7B68D-EFCB-8295-601E-C71A47D54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7C98E8-785D-C5B4-3190-4D589E8B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490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956BF9-EDD2-4C92-1CE1-4DDABD2B6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6E4FCA-1059-E880-936C-B02BB9A64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D31E33-54F3-0F12-F680-AE486C8D3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7BD70F-6F06-E585-B244-7D7E8D36E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D69F06-6BC3-39AD-8B2D-1A3B2859E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615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1DC571-9383-AB82-ABD5-DDD577FD7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F37A46-75A6-1E72-F430-2CB53ADFEB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7837FD-343D-46B4-5620-D566ADE8B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69EC6C-570E-32E9-7D1C-C8086A5E7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3F3F79-D1D8-491E-F11D-8CB124944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F43256-05F1-0C78-628F-499E94553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13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51E619-112C-1679-7341-A9E507F57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931BF4-6C54-2F55-0A43-1ED1248A8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964CFE-E23F-3AE8-2409-EB8F5768F9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18F3362-2434-60F5-27BE-8725E23B6E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3E37427-9942-4B15-C479-E7B6C37AC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61818BC-D991-9744-C3E7-AF5410777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F4CEFE-88EB-A0D5-846A-2995BF462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64ECFA-6405-4B05-42C8-26F85BBF1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335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8F568D-3406-0AF4-3D6A-99C2F275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C57650-B380-A603-3AC1-FFF5370DE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72BAE3B-D48D-1413-1F35-EC79866E5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F9604E-A013-511A-E8D3-DFF580DEB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189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828606C-510E-136F-E269-28A8304E4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EFF19E9-07DA-81F8-50E8-6BA225961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D5024F2-7C8D-C9FE-A0D3-D61E5D5B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045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1F961-EA46-B599-7E72-8804FDA3C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1D635B-707E-E0AF-D5B2-E9645438E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2ACADB-4708-114D-08B8-0960FDA123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6A06BE-CEE1-F6B2-B792-302EDA2E5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7AC127-353D-1CCC-DA0C-D44B70759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D3B208-C753-6CFD-D01E-61E6D020D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124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3147DD-FF95-6035-962F-6E84F4650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E28122-09A9-387F-6E95-1B0F2045FE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346EB5-AA2F-DD1F-F358-C79019F23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CB11BD-EF12-F112-5ED8-154273BD3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3A500C-D141-B302-9095-94F0873A3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8A37C9-55C6-CBFE-E9A7-0728074B6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8516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7635B0A-B24A-814D-7E20-CC1A1B770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DE8079-F53E-A37D-8095-6E830D101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00A6CE-DC42-E539-05F2-5D02308019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F242C3-2CD4-4F59-99D8-CDB087CAB118}" type="datetimeFigureOut">
              <a:rPr lang="ko-KR" altLang="en-US" smtClean="0"/>
              <a:t>2025-07-28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A64D1-5D71-7C0F-714E-1E4B76098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86451E-C7E4-1621-92EC-503DFDF6B2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20E871-F646-44E5-9058-22F5E1757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241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E2FCC-6C53-00F8-C626-CC0CB2C267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/>
              <a:t>Portfolio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40E6B1-C6C3-2A66-5301-07E5955B93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Go</a:t>
            </a:r>
            <a:r>
              <a:rPr lang="ko-KR" altLang="en-US" dirty="0"/>
              <a:t> </a:t>
            </a:r>
            <a:r>
              <a:rPr lang="en-US" altLang="ko-KR" dirty="0"/>
              <a:t>to the Next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0910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F3366-F81E-B6E4-4109-57AC7E7CC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39403372-6D62-4A32-D360-04106DE88714}"/>
              </a:ext>
            </a:extLst>
          </p:cNvPr>
          <p:cNvSpPr txBox="1"/>
          <p:nvPr/>
        </p:nvSpPr>
        <p:spPr>
          <a:xfrm>
            <a:off x="441495" y="793986"/>
            <a:ext cx="11565626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TPE </a:t>
            </a:r>
            <a:r>
              <a:rPr lang="ko-KR" altLang="en-US" sz="1600" b="1" dirty="0"/>
              <a:t>소재 기반 시니어 수면 제품 기획</a:t>
            </a:r>
          </a:p>
          <a:p>
            <a:r>
              <a:rPr lang="ko-KR" altLang="en-US" sz="1600" dirty="0"/>
              <a:t>복원성과 통기성이 뛰어난 </a:t>
            </a:r>
            <a:r>
              <a:rPr lang="en-US" altLang="ko-KR" sz="1600" dirty="0"/>
              <a:t>TPE(</a:t>
            </a:r>
            <a:r>
              <a:rPr lang="en-US" altLang="ko-KR" sz="1600" dirty="0" err="1"/>
              <a:t>Thermo</a:t>
            </a:r>
            <a:r>
              <a:rPr lang="en-US" altLang="ko-KR" sz="1600" dirty="0"/>
              <a:t> Plastic Elastomer) </a:t>
            </a:r>
            <a:r>
              <a:rPr lang="ko-KR" altLang="en-US" sz="1600" dirty="0"/>
              <a:t>소재를 활용해</a:t>
            </a:r>
            <a:r>
              <a:rPr lang="en-US" altLang="ko-KR" sz="1600" dirty="0"/>
              <a:t>, </a:t>
            </a:r>
            <a:r>
              <a:rPr lang="ko-KR" altLang="en-US" sz="1600" dirty="0"/>
              <a:t>욕창 예방을 돕는 시니어 전용 매트리스와 베개를 설계했습니다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고령층의 </a:t>
            </a:r>
            <a:r>
              <a:rPr lang="ko-KR" altLang="en-US" sz="1600" dirty="0" err="1"/>
              <a:t>열감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체압</a:t>
            </a:r>
            <a:r>
              <a:rPr lang="ko-KR" altLang="en-US" sz="1600" dirty="0"/>
              <a:t> 분산</a:t>
            </a:r>
            <a:r>
              <a:rPr lang="en-US" altLang="ko-KR" sz="1600" dirty="0"/>
              <a:t>, </a:t>
            </a:r>
            <a:r>
              <a:rPr lang="ko-KR" altLang="en-US" sz="1600" dirty="0"/>
              <a:t>위생 문제를 해결할 수 있는 구조로 개발하여 욕창 방지 기능 관련 특허도 취득했습니다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b="1" dirty="0"/>
              <a:t>브랜드 론칭 및 시장 반응 검증</a:t>
            </a:r>
          </a:p>
          <a:p>
            <a:r>
              <a:rPr lang="ko-KR" altLang="en-US" sz="1600" dirty="0"/>
              <a:t>제품은 ‘다지</a:t>
            </a:r>
            <a:r>
              <a:rPr lang="en-US" altLang="ko-KR" sz="1600" dirty="0"/>
              <a:t>(</a:t>
            </a:r>
            <a:r>
              <a:rPr lang="en-US" altLang="ko-KR" sz="1600" dirty="0" err="1"/>
              <a:t>Darzii</a:t>
            </a:r>
            <a:r>
              <a:rPr lang="en-US" altLang="ko-KR" sz="1600" dirty="0"/>
              <a:t>)’ </a:t>
            </a:r>
            <a:r>
              <a:rPr lang="ko-KR" altLang="en-US" sz="1600" dirty="0"/>
              <a:t>브랜드로 </a:t>
            </a:r>
            <a:r>
              <a:rPr lang="ko-KR" altLang="en-US" sz="1600" b="1" dirty="0"/>
              <a:t>네이버 스마트스토어 및 </a:t>
            </a:r>
            <a:r>
              <a:rPr lang="ko-KR" altLang="en-US" sz="1600" b="1" dirty="0" err="1"/>
              <a:t>와디즈</a:t>
            </a:r>
            <a:r>
              <a:rPr lang="ko-KR" altLang="en-US" sz="1600" b="1" dirty="0"/>
              <a:t> </a:t>
            </a:r>
            <a:r>
              <a:rPr lang="ko-KR" altLang="en-US" sz="1600" b="1" dirty="0" err="1"/>
              <a:t>크라우드펀딩에</a:t>
            </a:r>
            <a:r>
              <a:rPr lang="ko-KR" altLang="en-US" sz="1600" b="1" dirty="0"/>
              <a:t> 출시</a:t>
            </a:r>
            <a:r>
              <a:rPr lang="en-US" altLang="ko-KR" sz="1600" dirty="0"/>
              <a:t>,</a:t>
            </a:r>
          </a:p>
          <a:p>
            <a:r>
              <a:rPr lang="ko-KR" altLang="en-US" sz="1600" b="1" dirty="0" err="1"/>
              <a:t>펀딩에서는</a:t>
            </a:r>
            <a:r>
              <a:rPr lang="ko-KR" altLang="en-US" sz="1600" b="1" dirty="0"/>
              <a:t> 목표 금액을 초과 달성</a:t>
            </a:r>
            <a:r>
              <a:rPr lang="ko-KR" altLang="en-US" sz="1600" dirty="0"/>
              <a:t>하며 성공적인 초기 수요 검증을 거쳤고</a:t>
            </a:r>
            <a:r>
              <a:rPr lang="en-US" altLang="ko-KR" sz="1600" dirty="0"/>
              <a:t>, </a:t>
            </a:r>
            <a:r>
              <a:rPr lang="ko-KR" altLang="en-US" sz="1600" dirty="0"/>
              <a:t>이후 상시 판매로 전환했습니다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b="1" dirty="0"/>
              <a:t>기획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협업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디자인 설계 주도</a:t>
            </a:r>
          </a:p>
          <a:p>
            <a:r>
              <a:rPr lang="ko-KR" altLang="en-US" sz="1600" dirty="0"/>
              <a:t>제품 콘셉트 수립부터 상세페이지 구성</a:t>
            </a:r>
            <a:r>
              <a:rPr lang="en-US" altLang="ko-KR" sz="1600" dirty="0"/>
              <a:t>, </a:t>
            </a:r>
            <a:r>
              <a:rPr lang="ko-KR" altLang="en-US" sz="1600" dirty="0"/>
              <a:t>브랜드 </a:t>
            </a:r>
            <a:r>
              <a:rPr lang="ko-KR" altLang="en-US" sz="1600" dirty="0" err="1"/>
              <a:t>톤앤매너</a:t>
            </a:r>
            <a:r>
              <a:rPr lang="ko-KR" altLang="en-US" sz="1600" dirty="0"/>
              <a:t> 정리까지 </a:t>
            </a:r>
            <a:r>
              <a:rPr lang="en-US" altLang="ko-KR" sz="1600" b="1" dirty="0"/>
              <a:t>Figma </a:t>
            </a:r>
            <a:r>
              <a:rPr lang="ko-KR" altLang="en-US" sz="1600" b="1" dirty="0"/>
              <a:t>기반의 협업 환경에서 실시간 기획 및 조율을 진행</a:t>
            </a:r>
            <a:r>
              <a:rPr lang="ko-KR" altLang="en-US" sz="1600" dirty="0"/>
              <a:t>했습니다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시각 디자이너 및 개발 파트와 유기적으로 협력하며 정보 흐름과 시각 설계의 완성도를 함께 책임졌습니다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b="1" dirty="0"/>
              <a:t>마케팅 전략 기획 및 실행</a:t>
            </a:r>
          </a:p>
          <a:p>
            <a:r>
              <a:rPr lang="en-US" altLang="ko-KR" sz="1600" dirty="0"/>
              <a:t>SNS </a:t>
            </a:r>
            <a:r>
              <a:rPr lang="ko-KR" altLang="en-US" sz="1600" dirty="0"/>
              <a:t>채널 운영</a:t>
            </a:r>
            <a:r>
              <a:rPr lang="en-US" altLang="ko-KR" sz="1600" dirty="0"/>
              <a:t>, </a:t>
            </a:r>
            <a:r>
              <a:rPr lang="ko-KR" altLang="en-US" sz="1600" dirty="0"/>
              <a:t>콘텐츠 마케팅</a:t>
            </a:r>
            <a:r>
              <a:rPr lang="en-US" altLang="ko-KR" sz="1600" dirty="0"/>
              <a:t>, </a:t>
            </a:r>
            <a:r>
              <a:rPr lang="ko-KR" altLang="en-US" sz="1600" dirty="0"/>
              <a:t>고객 타깃 광고 등 전체 마케팅 전략을 기획하고 직접 실행했습니다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제품 특성과 타깃 연령대를 고려해 정서적 메시지와 기능적 메시지를 조합한 콘텐츠 캠페인을 운영하며 초기 브랜드 인지도 형성에 기여했습니다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b="1" dirty="0"/>
              <a:t>FOPIPLE </a:t>
            </a:r>
            <a:r>
              <a:rPr lang="ko-KR" altLang="en-US" sz="1600" b="1" dirty="0"/>
              <a:t>네이밍 철학</a:t>
            </a:r>
          </a:p>
          <a:p>
            <a:r>
              <a:rPr lang="ko-KR" altLang="en-US" sz="1600" dirty="0"/>
              <a:t>프로젝트는 직접 설립한 법인 </a:t>
            </a:r>
            <a:r>
              <a:rPr lang="en-US" altLang="ko-KR" sz="1600" dirty="0"/>
              <a:t>(</a:t>
            </a:r>
            <a:r>
              <a:rPr lang="ko-KR" altLang="en-US" sz="1600" dirty="0"/>
              <a:t>주</a:t>
            </a:r>
            <a:r>
              <a:rPr lang="en-US" altLang="ko-KR" sz="1600" dirty="0"/>
              <a:t>)FOPIPLE</a:t>
            </a:r>
            <a:r>
              <a:rPr lang="ko-KR" altLang="en-US" sz="1600" dirty="0"/>
              <a:t>을 통해 운영되었습니다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브랜드명은 ‘</a:t>
            </a:r>
            <a:r>
              <a:rPr lang="en-US" altLang="ko-KR" sz="1600" dirty="0"/>
              <a:t>For People’(</a:t>
            </a:r>
            <a:r>
              <a:rPr lang="ko-KR" altLang="en-US" sz="1600" dirty="0"/>
              <a:t>사람을 위한</a:t>
            </a:r>
            <a:r>
              <a:rPr lang="en-US" altLang="ko-KR" sz="1600" dirty="0"/>
              <a:t>)</a:t>
            </a:r>
            <a:r>
              <a:rPr lang="ko-KR" altLang="en-US" sz="1600" dirty="0"/>
              <a:t>과 ‘</a:t>
            </a:r>
            <a:r>
              <a:rPr lang="en-US" altLang="ko-KR" sz="1600" dirty="0"/>
              <a:t>Four People’(</a:t>
            </a:r>
            <a:r>
              <a:rPr lang="ko-KR" altLang="en-US" sz="1600" dirty="0"/>
              <a:t>기획에 참여한 네 사람</a:t>
            </a:r>
            <a:r>
              <a:rPr lang="en-US" altLang="ko-KR" sz="1600" dirty="0"/>
              <a:t>)</a:t>
            </a:r>
            <a:r>
              <a:rPr lang="ko-KR" altLang="en-US" sz="1600" dirty="0"/>
              <a:t>이라는 의미를 함께 담고 있으며</a:t>
            </a:r>
            <a:r>
              <a:rPr lang="en-US" altLang="ko-KR" sz="1600" dirty="0"/>
              <a:t>,</a:t>
            </a:r>
          </a:p>
          <a:p>
            <a:r>
              <a:rPr lang="ko-KR" altLang="en-US" sz="1600" dirty="0"/>
              <a:t>제품을 넘어서 사람 중심의 생활 솔루션을 고민하는 기획 철학을 표현한 이름입니다</a:t>
            </a:r>
            <a:r>
              <a:rPr lang="en-US" altLang="ko-KR" sz="1600" dirty="0"/>
              <a:t>.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0396F36-F68C-93BF-722F-3B738DE9A6FF}"/>
              </a:ext>
            </a:extLst>
          </p:cNvPr>
          <p:cNvSpPr/>
          <p:nvPr/>
        </p:nvSpPr>
        <p:spPr>
          <a:xfrm>
            <a:off x="0" y="0"/>
            <a:ext cx="12192000" cy="38048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731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1FD7317-F401-0B80-A6A7-13054654A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32" y="509665"/>
            <a:ext cx="6841448" cy="562816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42A56FB-4D05-549A-C2C6-A30505443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7236" y="426741"/>
            <a:ext cx="2370750" cy="600451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11E5A95-3825-19C1-DFD9-22822E395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7747" y="464694"/>
            <a:ext cx="2307013" cy="592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659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C7491-9034-92ED-2873-1E559C6BA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7AA55-7F4E-1C92-23D3-49405C1E06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 err="1"/>
              <a:t>파크골프</a:t>
            </a:r>
            <a:r>
              <a:rPr lang="ko-KR" altLang="en-US" b="1" dirty="0"/>
              <a:t> 스코어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6752DCA-C0B1-DD3B-AC7C-DEDC0F7E8D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/>
              <a:t>바로파크골프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4225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CFF05-9F2A-D44B-8DD7-BE901EA36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A66B055-1F3A-E3C7-ED3B-1E4A6212DE3E}"/>
              </a:ext>
            </a:extLst>
          </p:cNvPr>
          <p:cNvSpPr txBox="1"/>
          <p:nvPr/>
        </p:nvSpPr>
        <p:spPr>
          <a:xfrm>
            <a:off x="441495" y="793986"/>
            <a:ext cx="11565626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기획 배경</a:t>
            </a:r>
          </a:p>
          <a:p>
            <a:r>
              <a:rPr lang="ko-KR" altLang="en-US" sz="1600" dirty="0"/>
              <a:t>고령층 사이에서 급속히 확산되고 있는 </a:t>
            </a:r>
            <a:r>
              <a:rPr lang="ko-KR" altLang="en-US" sz="1600" dirty="0" err="1"/>
              <a:t>파크골프는</a:t>
            </a:r>
            <a:r>
              <a:rPr lang="ko-KR" altLang="en-US" sz="1600" dirty="0"/>
              <a:t> 여전히 종이 스코어카드에 의존하는 비율이 높습니다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이에 착안해</a:t>
            </a:r>
            <a:r>
              <a:rPr lang="en-US" altLang="ko-KR" sz="1600" dirty="0"/>
              <a:t>, “</a:t>
            </a:r>
            <a:r>
              <a:rPr lang="ko-KR" altLang="en-US" sz="1600" dirty="0"/>
              <a:t>더 쉽고 가깝게” 사용할 수 있는 디지털 스코어 기록 앱을 목표로 기획을 시작했습니다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b="1" dirty="0"/>
              <a:t>핵심 기능과 </a:t>
            </a:r>
            <a:r>
              <a:rPr lang="en-US" altLang="ko-KR" sz="1600" b="1" dirty="0"/>
              <a:t>UX </a:t>
            </a:r>
            <a:r>
              <a:rPr lang="ko-KR" altLang="en-US" sz="1600" b="1" dirty="0"/>
              <a:t>설계 방향</a:t>
            </a:r>
          </a:p>
          <a:p>
            <a:endParaRPr lang="ko-KR" altLang="en-US" sz="1600" dirty="0"/>
          </a:p>
          <a:p>
            <a:r>
              <a:rPr lang="ko-KR" altLang="en-US" sz="1600" dirty="0"/>
              <a:t>스코어 기록 및 통계 시각화</a:t>
            </a:r>
            <a:r>
              <a:rPr lang="en-US" altLang="ko-KR" sz="1600" dirty="0"/>
              <a:t>: </a:t>
            </a:r>
            <a:r>
              <a:rPr lang="ko-KR" altLang="en-US" sz="1600" dirty="0"/>
              <a:t>최근 평균</a:t>
            </a:r>
            <a:r>
              <a:rPr lang="en-US" altLang="ko-KR" sz="1600" dirty="0"/>
              <a:t>/</a:t>
            </a:r>
            <a:r>
              <a:rPr lang="ko-KR" altLang="en-US" sz="1600" dirty="0"/>
              <a:t>최고 점수</a:t>
            </a:r>
            <a:r>
              <a:rPr lang="en-US" altLang="ko-KR" sz="1600" dirty="0"/>
              <a:t>, </a:t>
            </a:r>
            <a:r>
              <a:rPr lang="ko-KR" altLang="en-US" sz="1600" dirty="0"/>
              <a:t>라운드 이력 등 핵심 정보를 대시보드 형태로 구성</a:t>
            </a:r>
          </a:p>
          <a:p>
            <a:endParaRPr lang="ko-KR" altLang="en-US" sz="1600" dirty="0"/>
          </a:p>
          <a:p>
            <a:r>
              <a:rPr lang="ko-KR" altLang="en-US" sz="1600" dirty="0"/>
              <a:t>내 주변 </a:t>
            </a:r>
            <a:r>
              <a:rPr lang="ko-KR" altLang="en-US" sz="1600" dirty="0" err="1"/>
              <a:t>파크골프장</a:t>
            </a:r>
            <a:r>
              <a:rPr lang="ko-KR" altLang="en-US" sz="1600" dirty="0"/>
              <a:t> 탐색</a:t>
            </a:r>
            <a:r>
              <a:rPr lang="en-US" altLang="ko-KR" sz="1600" dirty="0"/>
              <a:t>: </a:t>
            </a:r>
            <a:r>
              <a:rPr lang="ko-KR" altLang="en-US" sz="1600" dirty="0"/>
              <a:t>위치 기반 골프장 정보와 상세 리뷰 제공</a:t>
            </a:r>
          </a:p>
          <a:p>
            <a:endParaRPr lang="ko-KR" altLang="en-US" sz="1600" dirty="0"/>
          </a:p>
          <a:p>
            <a:r>
              <a:rPr lang="ko-KR" altLang="en-US" sz="1600" dirty="0"/>
              <a:t>클럽 관리와 히스토리 저장 기능</a:t>
            </a:r>
            <a:r>
              <a:rPr lang="en-US" altLang="ko-KR" sz="1600" dirty="0"/>
              <a:t>: </a:t>
            </a:r>
            <a:r>
              <a:rPr lang="ko-KR" altLang="en-US" sz="1600" dirty="0"/>
              <a:t>동호회 기록</a:t>
            </a:r>
            <a:r>
              <a:rPr lang="en-US" altLang="ko-KR" sz="1600" dirty="0"/>
              <a:t>, </a:t>
            </a:r>
            <a:r>
              <a:rPr lang="ko-KR" altLang="en-US" sz="1600" dirty="0"/>
              <a:t>반복 라운드 비교 등 커뮤니티 요소 고려</a:t>
            </a:r>
          </a:p>
          <a:p>
            <a:endParaRPr lang="ko-KR" altLang="en-US" sz="1600" dirty="0"/>
          </a:p>
          <a:p>
            <a:r>
              <a:rPr lang="en-US" altLang="ko-KR" sz="1600" dirty="0"/>
              <a:t>UI/UX </a:t>
            </a:r>
            <a:r>
              <a:rPr lang="ko-KR" altLang="en-US" sz="1600" dirty="0"/>
              <a:t>포인트</a:t>
            </a:r>
            <a:r>
              <a:rPr lang="en-US" altLang="ko-KR" sz="1600" dirty="0"/>
              <a:t>: </a:t>
            </a:r>
            <a:r>
              <a:rPr lang="ko-KR" altLang="en-US" sz="1600" dirty="0"/>
              <a:t>고령층을 고려한 큰 글씨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고대비</a:t>
            </a:r>
            <a:r>
              <a:rPr lang="ko-KR" altLang="en-US" sz="1600" dirty="0"/>
              <a:t> 컬러</a:t>
            </a:r>
            <a:r>
              <a:rPr lang="en-US" altLang="ko-KR" sz="1600" dirty="0"/>
              <a:t>, </a:t>
            </a:r>
            <a:r>
              <a:rPr lang="ko-KR" altLang="en-US" sz="1600" dirty="0"/>
              <a:t>최소 클릭 동선을 중점 설계</a:t>
            </a:r>
          </a:p>
          <a:p>
            <a:endParaRPr lang="ko-KR" altLang="en-US" sz="1600" dirty="0"/>
          </a:p>
          <a:p>
            <a:r>
              <a:rPr lang="en-US" altLang="ko-KR" sz="1600" b="1" dirty="0"/>
              <a:t>Figma </a:t>
            </a:r>
            <a:r>
              <a:rPr lang="ko-KR" altLang="en-US" sz="1600" b="1" dirty="0"/>
              <a:t>기반의 실시간 설계 및 시안 제작</a:t>
            </a:r>
          </a:p>
          <a:p>
            <a:r>
              <a:rPr lang="ko-KR" altLang="en-US" sz="1600" dirty="0"/>
              <a:t>전체 화면 흐름과 디자인 요소는 </a:t>
            </a:r>
            <a:r>
              <a:rPr lang="en-US" altLang="ko-KR" sz="1600" dirty="0"/>
              <a:t>Figma</a:t>
            </a:r>
            <a:r>
              <a:rPr lang="ko-KR" altLang="en-US" sz="1600" dirty="0"/>
              <a:t>로 직접 설계하고 시안 제작을 주도했습니다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실 사용자 테스트를 염두에 둔 프로토타입 제작이 진행 중이며</a:t>
            </a:r>
            <a:r>
              <a:rPr lang="en-US" altLang="ko-KR" sz="1600" dirty="0"/>
              <a:t>, </a:t>
            </a:r>
            <a:r>
              <a:rPr lang="ko-KR" altLang="en-US" sz="1600" dirty="0"/>
              <a:t>피드백을 반영해 반복 개선하는 방식으로 접근하고 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b="1" dirty="0"/>
              <a:t>차별화 요소 및 확장 가능성</a:t>
            </a:r>
          </a:p>
          <a:p>
            <a:r>
              <a:rPr lang="ko-KR" altLang="en-US" sz="1600" dirty="0"/>
              <a:t>기존 골프 앱과 달리 사용자 연령층에 특화된 </a:t>
            </a:r>
            <a:r>
              <a:rPr lang="en-US" altLang="ko-KR" sz="1600" dirty="0"/>
              <a:t>UX, </a:t>
            </a:r>
            <a:r>
              <a:rPr lang="ko-KR" altLang="en-US" sz="1600" dirty="0"/>
              <a:t>그리고 클럽 기반 활동 기록 및 관리에 초점을 맞춘 것이 특징입니다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이후에는 음성 안내</a:t>
            </a:r>
            <a:r>
              <a:rPr lang="en-US" altLang="ko-KR" sz="1600" dirty="0"/>
              <a:t>, </a:t>
            </a:r>
            <a:r>
              <a:rPr lang="ko-KR" altLang="en-US" sz="1600" dirty="0"/>
              <a:t>라운드 자동 기록</a:t>
            </a:r>
            <a:r>
              <a:rPr lang="en-US" altLang="ko-KR" sz="1600" dirty="0"/>
              <a:t>, </a:t>
            </a:r>
            <a:r>
              <a:rPr lang="ko-KR" altLang="en-US" sz="1600" dirty="0"/>
              <a:t>코스 공유 기능 등 다양한 고도화를 계획 중입니다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>
                <a:solidFill>
                  <a:srgbClr val="C00000"/>
                </a:solidFill>
              </a:rPr>
              <a:t>현재 개발사의 사정으로 아직 출시되지 않은 앱입니다</a:t>
            </a:r>
            <a:r>
              <a:rPr lang="en-US" altLang="ko-KR" sz="1600" dirty="0">
                <a:solidFill>
                  <a:srgbClr val="C00000"/>
                </a:solidFill>
              </a:rPr>
              <a:t>.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B654E00-7FCF-87F4-7357-11217AB27143}"/>
              </a:ext>
            </a:extLst>
          </p:cNvPr>
          <p:cNvSpPr/>
          <p:nvPr/>
        </p:nvSpPr>
        <p:spPr>
          <a:xfrm>
            <a:off x="0" y="0"/>
            <a:ext cx="12192000" cy="38048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367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8886567-91D8-BF4A-5B78-4428C68D4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035" y="259971"/>
            <a:ext cx="7553929" cy="633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662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85D442E-396C-071E-23BC-14C0AABEB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43" y="97034"/>
            <a:ext cx="11188713" cy="6663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586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9809442-298C-B73F-F7D6-36E5BCDB4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97" y="103345"/>
            <a:ext cx="11242206" cy="665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963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2B1AA90-D14C-B1E8-5F6A-B20266EDA1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/>
              <a:t>감사합니다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5B7CC9AC-908C-4A46-82A8-F902E48290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Thank you!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3024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5415C11-5586-C5EF-8E0D-4E7DCECBAE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b="1" dirty="0"/>
              <a:t>소셜커머스 통합 </a:t>
            </a:r>
            <a:r>
              <a:rPr lang="ko-KR" altLang="en-US" sz="4800" b="1" dirty="0" err="1"/>
              <a:t>크롤링</a:t>
            </a:r>
            <a:r>
              <a:rPr lang="ko-KR" altLang="en-US" sz="4800" b="1" dirty="0"/>
              <a:t> 솔루션</a:t>
            </a:r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CEE1D4FC-9394-ABEA-2969-D3F2043003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소셜 매니저 </a:t>
            </a:r>
            <a:r>
              <a:rPr lang="en-US" altLang="ko-KR" dirty="0"/>
              <a:t>&amp; </a:t>
            </a:r>
            <a:r>
              <a:rPr lang="ko-KR" altLang="en-US" dirty="0" err="1"/>
              <a:t>쇼핑맵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4735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0AA2484-4180-D93E-F7AA-9917D4CADC4C}"/>
              </a:ext>
            </a:extLst>
          </p:cNvPr>
          <p:cNvSpPr txBox="1"/>
          <p:nvPr/>
        </p:nvSpPr>
        <p:spPr>
          <a:xfrm>
            <a:off x="441495" y="916726"/>
            <a:ext cx="1130901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1) </a:t>
            </a:r>
            <a:r>
              <a:rPr lang="ko-KR" altLang="en-US" sz="1600" b="1" dirty="0"/>
              <a:t>목표 설정</a:t>
            </a:r>
          </a:p>
          <a:p>
            <a:r>
              <a:rPr lang="ko-KR" altLang="en-US" sz="1600" dirty="0"/>
              <a:t>당시 소셜커머스 시장은 급격히 성장하고 있었지만</a:t>
            </a:r>
            <a:r>
              <a:rPr lang="en-US" altLang="ko-KR" sz="1600" dirty="0"/>
              <a:t>, </a:t>
            </a:r>
            <a:r>
              <a:rPr lang="ko-KR" altLang="en-US" sz="1600" dirty="0"/>
              <a:t>사용자는 너무 많은 사이트를 돌아다녀야 하고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운영사</a:t>
            </a:r>
            <a:r>
              <a:rPr lang="ko-KR" altLang="en-US" sz="1600" dirty="0"/>
              <a:t> 입장에서는 상품 정보 연동과 노출 관리가 비효율적이었습니다</a:t>
            </a:r>
            <a:r>
              <a:rPr lang="en-US" altLang="ko-KR" sz="1600" dirty="0"/>
              <a:t>. </a:t>
            </a:r>
            <a:r>
              <a:rPr lang="ko-KR" altLang="en-US" sz="1600" dirty="0"/>
              <a:t>저는 사용자에게는 한 눈에 </a:t>
            </a:r>
            <a:r>
              <a:rPr lang="ko-KR" altLang="en-US" sz="1600" dirty="0" err="1"/>
              <a:t>소셜딜을</a:t>
            </a:r>
            <a:r>
              <a:rPr lang="ko-KR" altLang="en-US" sz="1600" dirty="0"/>
              <a:t> 비교할 수 있는 플랫폼을</a:t>
            </a:r>
            <a:r>
              <a:rPr lang="en-US" altLang="ko-KR" sz="1600" dirty="0"/>
              <a:t>, </a:t>
            </a:r>
            <a:r>
              <a:rPr lang="ko-KR" altLang="en-US" sz="1600" dirty="0"/>
              <a:t>운영사에는 상품 등록 부담을 줄이고 자동화된 유입 구조를 제공하는 것을 목표로 삼았습니다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b="1" dirty="0"/>
              <a:t>2) </a:t>
            </a:r>
            <a:r>
              <a:rPr lang="ko-KR" altLang="en-US" sz="1600" b="1" dirty="0"/>
              <a:t>문제 정의</a:t>
            </a:r>
          </a:p>
          <a:p>
            <a:r>
              <a:rPr lang="ko-KR" altLang="en-US" sz="1600" dirty="0"/>
              <a:t>초기 분석 결과</a:t>
            </a:r>
            <a:r>
              <a:rPr lang="en-US" altLang="ko-KR" sz="1600" dirty="0"/>
              <a:t>, </a:t>
            </a:r>
            <a:r>
              <a:rPr lang="ko-KR" altLang="en-US" sz="1600" dirty="0"/>
              <a:t>가장 큰 문제는 제휴 쇼핑몰별 상품 정보를 실시간으로 수집하고 일관된 형식으로 가공하는 것이었습니다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당시 각 제휴사는 서로 다른 포맷의 </a:t>
            </a:r>
            <a:r>
              <a:rPr lang="en-US" altLang="ko-KR" sz="1600" dirty="0"/>
              <a:t>XML </a:t>
            </a:r>
            <a:r>
              <a:rPr lang="ko-KR" altLang="en-US" sz="1600" dirty="0"/>
              <a:t>혹은 </a:t>
            </a:r>
            <a:r>
              <a:rPr lang="en-US" altLang="ko-KR" sz="1600" dirty="0"/>
              <a:t>HTML </a:t>
            </a:r>
            <a:r>
              <a:rPr lang="ko-KR" altLang="en-US" sz="1600" dirty="0"/>
              <a:t>구조를 사용했고</a:t>
            </a:r>
            <a:r>
              <a:rPr lang="en-US" altLang="ko-KR" sz="1600" dirty="0"/>
              <a:t>, </a:t>
            </a:r>
            <a:r>
              <a:rPr lang="ko-KR" altLang="en-US" sz="1600" dirty="0"/>
              <a:t>수작업 등록으로는 유지가 불가능한 규모였습니다</a:t>
            </a:r>
            <a:r>
              <a:rPr lang="en-US" altLang="ko-KR" sz="1600" dirty="0"/>
              <a:t>. </a:t>
            </a:r>
            <a:r>
              <a:rPr lang="ko-KR" altLang="en-US" sz="1600" dirty="0"/>
              <a:t>또한 노출 우선순위</a:t>
            </a:r>
            <a:r>
              <a:rPr lang="en-US" altLang="ko-KR" sz="1600" dirty="0"/>
              <a:t>, </a:t>
            </a:r>
            <a:r>
              <a:rPr lang="ko-KR" altLang="en-US" sz="1600" dirty="0"/>
              <a:t>중복 상품 필터링</a:t>
            </a:r>
            <a:r>
              <a:rPr lang="en-US" altLang="ko-KR" sz="1600" dirty="0"/>
              <a:t>, </a:t>
            </a:r>
            <a:r>
              <a:rPr lang="ko-KR" altLang="en-US" sz="1600" dirty="0"/>
              <a:t>가격 변동 반영 같은 요소들도 고려해야 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b="1" dirty="0"/>
              <a:t>3) </a:t>
            </a:r>
            <a:r>
              <a:rPr lang="ko-KR" altLang="en-US" sz="1600" b="1" dirty="0"/>
              <a:t>해결 방법</a:t>
            </a:r>
          </a:p>
          <a:p>
            <a:r>
              <a:rPr lang="ko-KR" altLang="en-US" sz="1600" dirty="0"/>
              <a:t>우선 모든 제휴사 구조를 </a:t>
            </a:r>
            <a:r>
              <a:rPr lang="ko-KR" altLang="en-US" sz="1600" dirty="0" err="1"/>
              <a:t>표준화할</a:t>
            </a:r>
            <a:r>
              <a:rPr lang="ko-KR" altLang="en-US" sz="1600" dirty="0"/>
              <a:t> 수 있는 </a:t>
            </a:r>
            <a:r>
              <a:rPr lang="en-US" altLang="ko-KR" sz="1600" dirty="0"/>
              <a:t>XML </a:t>
            </a:r>
            <a:r>
              <a:rPr lang="ko-KR" altLang="en-US" sz="1600" dirty="0"/>
              <a:t>재분배 파서 시스템을 자체 설계했습니다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데이터 수집</a:t>
            </a:r>
            <a:r>
              <a:rPr lang="en-US" altLang="ko-KR" sz="1600" dirty="0"/>
              <a:t>, </a:t>
            </a:r>
            <a:r>
              <a:rPr lang="ko-KR" altLang="en-US" sz="1600" dirty="0"/>
              <a:t>정제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캐싱</a:t>
            </a:r>
            <a:r>
              <a:rPr lang="en-US" altLang="ko-KR" sz="1600" dirty="0"/>
              <a:t>, </a:t>
            </a:r>
            <a:r>
              <a:rPr lang="ko-KR" altLang="en-US" sz="1600" dirty="0"/>
              <a:t>우선순위 정렬 알고리즘을 포함한 파이프라인을 구축했고</a:t>
            </a:r>
            <a:r>
              <a:rPr lang="en-US" altLang="ko-KR" sz="1600" dirty="0"/>
              <a:t>, </a:t>
            </a:r>
            <a:r>
              <a:rPr lang="ko-KR" altLang="en-US" sz="1600" dirty="0"/>
              <a:t>트래픽 처리 구조를 위해 </a:t>
            </a:r>
            <a:r>
              <a:rPr lang="en-US" altLang="ko-KR" sz="1600" dirty="0"/>
              <a:t>CDN </a:t>
            </a:r>
            <a:r>
              <a:rPr lang="ko-KR" altLang="en-US" sz="1600" dirty="0"/>
              <a:t>연동 및 스케일아웃 방식의 캐시 시스템을 도입했습니다</a:t>
            </a:r>
            <a:r>
              <a:rPr lang="en-US" altLang="ko-KR" sz="1600" dirty="0"/>
              <a:t>. </a:t>
            </a:r>
            <a:r>
              <a:rPr lang="ko-KR" altLang="en-US" sz="1600" dirty="0"/>
              <a:t>동시에 사용자 경험 측면에서는 </a:t>
            </a:r>
            <a:r>
              <a:rPr lang="en-US" altLang="ko-KR" sz="1600" dirty="0"/>
              <a:t>UI/UX </a:t>
            </a:r>
            <a:r>
              <a:rPr lang="ko-KR" altLang="en-US" sz="1600" dirty="0"/>
              <a:t>설계와 상품 분류 기준을 직접 설계하여</a:t>
            </a:r>
            <a:r>
              <a:rPr lang="en-US" altLang="ko-KR" sz="1600" dirty="0"/>
              <a:t>, </a:t>
            </a:r>
            <a:r>
              <a:rPr lang="ko-KR" altLang="en-US" sz="1600" dirty="0"/>
              <a:t>사용자가 </a:t>
            </a:r>
            <a:r>
              <a:rPr lang="en-US" altLang="ko-KR" sz="1600" dirty="0"/>
              <a:t>2~3</a:t>
            </a:r>
            <a:r>
              <a:rPr lang="ko-KR" altLang="en-US" sz="1600" dirty="0"/>
              <a:t>번의 클릭만으로 원하는 딜을 찾을 수 있도록 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결과적으로 ‘</a:t>
            </a:r>
            <a:r>
              <a:rPr lang="ko-KR" altLang="en-US" sz="1600" dirty="0" err="1"/>
              <a:t>쇼핑맵’은</a:t>
            </a:r>
            <a:r>
              <a:rPr lang="ko-KR" altLang="en-US" sz="1600" dirty="0"/>
              <a:t> 서비스 오픈 </a:t>
            </a:r>
            <a:r>
              <a:rPr lang="en-US" altLang="ko-KR" sz="1600" dirty="0"/>
              <a:t>6</a:t>
            </a:r>
            <a:r>
              <a:rPr lang="ko-KR" altLang="en-US" sz="1600" dirty="0"/>
              <a:t>개월 만에 </a:t>
            </a:r>
            <a:r>
              <a:rPr lang="ko-KR" altLang="en-US" sz="1600" dirty="0" err="1"/>
              <a:t>랭키닷컴</a:t>
            </a:r>
            <a:r>
              <a:rPr lang="ko-KR" altLang="en-US" sz="1600" dirty="0"/>
              <a:t> </a:t>
            </a:r>
            <a:r>
              <a:rPr lang="en-US" altLang="ko-KR" sz="1600" dirty="0"/>
              <a:t>9</a:t>
            </a:r>
            <a:r>
              <a:rPr lang="ko-KR" altLang="en-US" sz="1600" dirty="0"/>
              <a:t>위</a:t>
            </a:r>
            <a:r>
              <a:rPr lang="en-US" altLang="ko-KR" sz="1600" dirty="0"/>
              <a:t>, </a:t>
            </a:r>
            <a:r>
              <a:rPr lang="ko-KR" altLang="en-US" sz="1600" dirty="0"/>
              <a:t>일일 트래픽 </a:t>
            </a:r>
            <a:r>
              <a:rPr lang="en-US" altLang="ko-KR" sz="1600" dirty="0"/>
              <a:t>490M</a:t>
            </a:r>
            <a:r>
              <a:rPr lang="ko-KR" altLang="en-US" sz="1600" dirty="0"/>
              <a:t>을 기록했고</a:t>
            </a:r>
            <a:r>
              <a:rPr lang="en-US" altLang="ko-KR" sz="1600" dirty="0"/>
              <a:t>, </a:t>
            </a:r>
            <a:r>
              <a:rPr lang="ko-KR" altLang="en-US" sz="1600" dirty="0"/>
              <a:t>전담 개발자 없이 모든 운영을 기획 주도로 전개했습니다</a:t>
            </a:r>
            <a:r>
              <a:rPr lang="en-US" altLang="ko-KR" sz="1600" dirty="0"/>
              <a:t>. </a:t>
            </a:r>
            <a:r>
              <a:rPr lang="ko-KR" altLang="en-US" sz="1600" dirty="0"/>
              <a:t>해당 성과로 팀 최연소 팀장으로 승진했으며</a:t>
            </a:r>
            <a:r>
              <a:rPr lang="en-US" altLang="ko-KR" sz="1600" dirty="0"/>
              <a:t>, </a:t>
            </a:r>
            <a:r>
              <a:rPr lang="ko-KR" altLang="en-US" sz="1600" dirty="0"/>
              <a:t>실제 서비스 종료 시까지도 사용자 기반을 꾸준히 유지할 수 있었습니다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4C3EDF4-CDF3-2A1C-89E1-05CE4076B508}"/>
              </a:ext>
            </a:extLst>
          </p:cNvPr>
          <p:cNvSpPr/>
          <p:nvPr/>
        </p:nvSpPr>
        <p:spPr>
          <a:xfrm>
            <a:off x="0" y="0"/>
            <a:ext cx="12192000" cy="38048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863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사진 설명이 없습니다.">
            <a:extLst>
              <a:ext uri="{FF2B5EF4-FFF2-40B4-BE49-F238E27FC236}">
                <a16:creationId xmlns:a16="http://schemas.microsoft.com/office/drawing/2014/main" id="{0F447419-6B2B-9D81-B869-624B5DC2A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163" y="994439"/>
            <a:ext cx="5837076" cy="4731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8FE1D58-7BB6-E64E-69A7-5E74F5DC587F}"/>
              </a:ext>
            </a:extLst>
          </p:cNvPr>
          <p:cNvGrpSpPr/>
          <p:nvPr/>
        </p:nvGrpSpPr>
        <p:grpSpPr>
          <a:xfrm>
            <a:off x="8933357" y="1712024"/>
            <a:ext cx="2887329" cy="2487204"/>
            <a:chOff x="8925239" y="1675934"/>
            <a:chExt cx="2887329" cy="248720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C74C50-6DB1-DC6E-31BD-6978F6893F94}"/>
                </a:ext>
              </a:extLst>
            </p:cNvPr>
            <p:cNvSpPr txBox="1"/>
            <p:nvPr/>
          </p:nvSpPr>
          <p:spPr>
            <a:xfrm>
              <a:off x="8925239" y="1675934"/>
              <a:ext cx="28873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/>
                <a:t>소셜쇼핑</a:t>
              </a:r>
              <a:r>
                <a:rPr lang="ko-KR" altLang="en-US" b="1" dirty="0"/>
                <a:t> </a:t>
              </a:r>
              <a:r>
                <a:rPr lang="ko-KR" altLang="en-US" b="1" dirty="0" err="1"/>
                <a:t>쿠폰차팅</a:t>
              </a:r>
              <a:r>
                <a:rPr lang="ko-KR" altLang="en-US" b="1" dirty="0"/>
                <a:t> 사이트</a:t>
              </a: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E06B826D-2B37-3E1D-C7E3-31BA25F97F05}"/>
                </a:ext>
              </a:extLst>
            </p:cNvPr>
            <p:cNvSpPr/>
            <p:nvPr/>
          </p:nvSpPr>
          <p:spPr>
            <a:xfrm>
              <a:off x="9429955" y="2285243"/>
              <a:ext cx="1877895" cy="1877895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/>
                <a:t>정형화된</a:t>
              </a:r>
              <a:endParaRPr lang="en-US" altLang="ko-KR" b="1" dirty="0"/>
            </a:p>
            <a:p>
              <a:pPr algn="ctr"/>
              <a:r>
                <a:rPr lang="en-US" altLang="ko-KR" b="1" dirty="0"/>
                <a:t>XML</a:t>
              </a:r>
              <a:endParaRPr lang="ko-KR" altLang="en-US" b="1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4A1EFE2-CE9B-411D-F5B2-C31B55F95901}"/>
              </a:ext>
            </a:extLst>
          </p:cNvPr>
          <p:cNvGrpSpPr/>
          <p:nvPr/>
        </p:nvGrpSpPr>
        <p:grpSpPr>
          <a:xfrm>
            <a:off x="742272" y="1342692"/>
            <a:ext cx="2030953" cy="3942163"/>
            <a:chOff x="723063" y="1675934"/>
            <a:chExt cx="2030953" cy="394216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84236B-3018-CFCB-39DD-BCB1D942AA96}"/>
                </a:ext>
              </a:extLst>
            </p:cNvPr>
            <p:cNvSpPr txBox="1"/>
            <p:nvPr/>
          </p:nvSpPr>
          <p:spPr>
            <a:xfrm>
              <a:off x="1030148" y="1675934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/>
                <a:t>소셜커머스사</a:t>
              </a:r>
              <a:endParaRPr lang="ko-KR" altLang="en-US" b="1" dirty="0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1292120A-95D6-BF4B-611A-EED408EC5E6D}"/>
                </a:ext>
              </a:extLst>
            </p:cNvPr>
            <p:cNvGrpSpPr/>
            <p:nvPr/>
          </p:nvGrpSpPr>
          <p:grpSpPr>
            <a:xfrm>
              <a:off x="723063" y="2170521"/>
              <a:ext cx="2030953" cy="1992617"/>
              <a:chOff x="944994" y="2268154"/>
              <a:chExt cx="2030953" cy="1992617"/>
            </a:xfrm>
          </p:grpSpPr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757E9CA2-1A1A-4503-C28D-94C2F61C8499}"/>
                  </a:ext>
                </a:extLst>
              </p:cNvPr>
              <p:cNvSpPr/>
              <p:nvPr/>
            </p:nvSpPr>
            <p:spPr>
              <a:xfrm>
                <a:off x="944994" y="2268154"/>
                <a:ext cx="939038" cy="939038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/>
                  <a:t>쿠팡</a:t>
                </a:r>
                <a:endParaRPr lang="ko-KR" altLang="en-US" sz="1200" dirty="0"/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FBFA7627-BAD1-0ECE-A727-F337225D4E15}"/>
                  </a:ext>
                </a:extLst>
              </p:cNvPr>
              <p:cNvSpPr/>
              <p:nvPr/>
            </p:nvSpPr>
            <p:spPr>
              <a:xfrm>
                <a:off x="2036909" y="2281208"/>
                <a:ext cx="939038" cy="939038"/>
              </a:xfrm>
              <a:prstGeom prst="ellipse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/>
                  <a:t>그루폰</a:t>
                </a:r>
                <a:endParaRPr lang="ko-KR" altLang="en-US" sz="1200" dirty="0"/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C6270876-A462-553D-1EA8-09D2F69D6582}"/>
                  </a:ext>
                </a:extLst>
              </p:cNvPr>
              <p:cNvSpPr/>
              <p:nvPr/>
            </p:nvSpPr>
            <p:spPr>
              <a:xfrm>
                <a:off x="944994" y="3321733"/>
                <a:ext cx="939038" cy="939038"/>
              </a:xfrm>
              <a:prstGeom prst="ellipse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/>
                  <a:t>티몬</a:t>
                </a:r>
                <a:endParaRPr lang="ko-KR" altLang="en-US" sz="1200" dirty="0"/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8160F7A0-B70E-AEBC-6039-0DF98F96F9D9}"/>
                  </a:ext>
                </a:extLst>
              </p:cNvPr>
              <p:cNvSpPr/>
              <p:nvPr/>
            </p:nvSpPr>
            <p:spPr>
              <a:xfrm>
                <a:off x="2036909" y="3321733"/>
                <a:ext cx="939038" cy="939038"/>
              </a:xfrm>
              <a:prstGeom prst="ellipse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/>
                  <a:t>위메프</a:t>
                </a:r>
                <a:endParaRPr lang="ko-KR" altLang="en-US" sz="1200" dirty="0"/>
              </a:p>
            </p:txBody>
          </p:sp>
        </p:grp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DEA657E3-13FF-2702-B85F-00D90F011568}"/>
                </a:ext>
              </a:extLst>
            </p:cNvPr>
            <p:cNvSpPr/>
            <p:nvPr/>
          </p:nvSpPr>
          <p:spPr>
            <a:xfrm>
              <a:off x="986089" y="4118119"/>
              <a:ext cx="1499978" cy="1499978"/>
            </a:xfrm>
            <a:prstGeom prst="ellips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당시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유행하던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시류에 따른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여러 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소셜커머스</a:t>
              </a:r>
            </a:p>
          </p:txBody>
        </p:sp>
      </p:grpSp>
      <p:sp>
        <p:nvSpPr>
          <p:cNvPr id="22" name="화살표: 위로 구부러짐 21">
            <a:extLst>
              <a:ext uri="{FF2B5EF4-FFF2-40B4-BE49-F238E27FC236}">
                <a16:creationId xmlns:a16="http://schemas.microsoft.com/office/drawing/2014/main" id="{6F326BC1-1162-A295-5330-70005F1DE218}"/>
              </a:ext>
            </a:extLst>
          </p:cNvPr>
          <p:cNvSpPr/>
          <p:nvPr/>
        </p:nvSpPr>
        <p:spPr>
          <a:xfrm>
            <a:off x="2773225" y="3955240"/>
            <a:ext cx="7603797" cy="1049412"/>
          </a:xfrm>
          <a:prstGeom prst="curvedUpArrow">
            <a:avLst>
              <a:gd name="adj1" fmla="val 50000"/>
              <a:gd name="adj2" fmla="val 50000"/>
              <a:gd name="adj3" fmla="val 25000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183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1E24B69-97FA-21B8-5AC3-2716805A39D4}"/>
              </a:ext>
            </a:extLst>
          </p:cNvPr>
          <p:cNvSpPr/>
          <p:nvPr/>
        </p:nvSpPr>
        <p:spPr>
          <a:xfrm>
            <a:off x="1005955" y="2370429"/>
            <a:ext cx="1877895" cy="187789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정형화된</a:t>
            </a:r>
            <a:endParaRPr lang="en-US" altLang="ko-KR" b="1" dirty="0"/>
          </a:p>
          <a:p>
            <a:pPr algn="ctr"/>
            <a:r>
              <a:rPr lang="en-US" altLang="ko-KR" b="1" dirty="0"/>
              <a:t>XML</a:t>
            </a:r>
            <a:endParaRPr lang="ko-KR" altLang="en-US" b="1" dirty="0"/>
          </a:p>
        </p:txBody>
      </p:sp>
      <p:pic>
        <p:nvPicPr>
          <p:cNvPr id="11" name="그림 10" descr="텍스트, 스크린샷, 웹 페이지, 웹사이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33360D5-056F-8989-1F4B-9DEDD5D32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9861" y="145884"/>
            <a:ext cx="7160560" cy="6326983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D478C5C5-A539-58B5-9F6E-F8BA8785BA14}"/>
              </a:ext>
            </a:extLst>
          </p:cNvPr>
          <p:cNvSpPr/>
          <p:nvPr/>
        </p:nvSpPr>
        <p:spPr>
          <a:xfrm>
            <a:off x="3277111" y="3074593"/>
            <a:ext cx="540048" cy="46487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97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CBD25-694C-5F1D-21C5-D6898F8DDA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/>
              <a:t>페이스북 데이터 </a:t>
            </a:r>
            <a:r>
              <a:rPr lang="ko-KR" altLang="en-US" b="1" dirty="0" err="1"/>
              <a:t>크롤러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826174-5290-E333-119B-C435EB5F4C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/>
              <a:t>소셜픽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8260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730386-A33B-ACEC-0DB9-52D3D0072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64DB571-54C9-126A-FE90-18A46939A754}"/>
              </a:ext>
            </a:extLst>
          </p:cNvPr>
          <p:cNvSpPr txBox="1"/>
          <p:nvPr/>
        </p:nvSpPr>
        <p:spPr>
          <a:xfrm>
            <a:off x="441495" y="916726"/>
            <a:ext cx="1130901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1)</a:t>
            </a:r>
            <a:r>
              <a:rPr lang="ko-KR" altLang="en-US" sz="1600" b="1" dirty="0"/>
              <a:t> 목표 설정</a:t>
            </a:r>
          </a:p>
          <a:p>
            <a:r>
              <a:rPr lang="en-US" altLang="ko-KR" sz="1600" dirty="0"/>
              <a:t>2012</a:t>
            </a:r>
            <a:r>
              <a:rPr lang="ko-KR" altLang="en-US" sz="1600" dirty="0"/>
              <a:t>년 제</a:t>
            </a:r>
            <a:r>
              <a:rPr lang="en-US" altLang="ko-KR" sz="1600" dirty="0"/>
              <a:t>18</a:t>
            </a:r>
            <a:r>
              <a:rPr lang="ko-KR" altLang="en-US" sz="1600" dirty="0"/>
              <a:t>대 대선을 앞두고</a:t>
            </a:r>
            <a:r>
              <a:rPr lang="en-US" altLang="ko-KR" sz="1600" dirty="0"/>
              <a:t>, </a:t>
            </a:r>
            <a:r>
              <a:rPr lang="ko-KR" altLang="en-US" sz="1600" dirty="0"/>
              <a:t>문재인</a:t>
            </a:r>
            <a:r>
              <a:rPr lang="en-US" altLang="ko-KR" sz="1600" dirty="0"/>
              <a:t>·</a:t>
            </a:r>
            <a:r>
              <a:rPr lang="ko-KR" altLang="en-US" sz="1600" dirty="0"/>
              <a:t>박근혜</a:t>
            </a:r>
            <a:r>
              <a:rPr lang="en-US" altLang="ko-KR" sz="1600" dirty="0"/>
              <a:t>·</a:t>
            </a:r>
            <a:r>
              <a:rPr lang="ko-KR" altLang="en-US" sz="1600" dirty="0"/>
              <a:t>안철수 후보에 대한 페이스북 내 관심도 흐름을 </a:t>
            </a:r>
            <a:r>
              <a:rPr lang="ko-KR" altLang="en-US" sz="1600" dirty="0" err="1"/>
              <a:t>시각화하는</a:t>
            </a:r>
            <a:r>
              <a:rPr lang="ko-KR" altLang="en-US" sz="1600" dirty="0"/>
              <a:t> </a:t>
            </a:r>
            <a:r>
              <a:rPr lang="en-US" altLang="ko-KR" sz="1600" dirty="0"/>
              <a:t>SNS </a:t>
            </a:r>
            <a:r>
              <a:rPr lang="ko-KR" altLang="en-US" sz="1600" dirty="0"/>
              <a:t>데이터 기반 서비스 ‘</a:t>
            </a:r>
            <a:r>
              <a:rPr lang="ko-KR" altLang="en-US" sz="1600" dirty="0" err="1"/>
              <a:t>소셜픽’을</a:t>
            </a:r>
            <a:r>
              <a:rPr lang="ko-KR" altLang="en-US" sz="1600" dirty="0"/>
              <a:t> 기획했습니다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 err="1"/>
              <a:t>후보별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언급량을</a:t>
            </a:r>
            <a:r>
              <a:rPr lang="ko-KR" altLang="en-US" sz="1600" dirty="0"/>
              <a:t> 수집해 일 단위로 그래프로 제공</a:t>
            </a:r>
            <a:r>
              <a:rPr lang="en-US" altLang="ko-KR" sz="1600" dirty="0"/>
              <a:t>, </a:t>
            </a:r>
            <a:r>
              <a:rPr lang="ko-KR" altLang="en-US" sz="1600" dirty="0"/>
              <a:t>사용자가 온라인 민심의 흐름을 직관적으로 확인할 수 있도록 하는 것이 목표였습니다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b="1" dirty="0"/>
              <a:t>2) </a:t>
            </a:r>
            <a:r>
              <a:rPr lang="ko-KR" altLang="en-US" sz="1600" b="1" dirty="0"/>
              <a:t>문제 정의</a:t>
            </a:r>
          </a:p>
          <a:p>
            <a:r>
              <a:rPr lang="ko-KR" altLang="en-US" sz="1600" dirty="0"/>
              <a:t>당시는 빅데이터나 </a:t>
            </a:r>
            <a:r>
              <a:rPr lang="en-US" altLang="ko-KR" sz="1600" dirty="0"/>
              <a:t>SNS </a:t>
            </a:r>
            <a:r>
              <a:rPr lang="ko-KR" altLang="en-US" sz="1600" dirty="0" err="1"/>
              <a:t>크롤링</a:t>
            </a:r>
            <a:r>
              <a:rPr lang="ko-KR" altLang="en-US" sz="1600" dirty="0"/>
              <a:t> 환경이 열악했으며</a:t>
            </a:r>
            <a:r>
              <a:rPr lang="en-US" altLang="ko-KR" sz="1600" dirty="0"/>
              <a:t>, </a:t>
            </a:r>
            <a:r>
              <a:rPr lang="ko-KR" altLang="en-US" sz="1600" dirty="0"/>
              <a:t>페이스북 데이터는 방대하고 접근이 어려웠습니다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실시간성과 트래픽 대응도 관건이었고</a:t>
            </a:r>
            <a:r>
              <a:rPr lang="en-US" altLang="ko-KR" sz="1600" dirty="0"/>
              <a:t>, </a:t>
            </a:r>
            <a:r>
              <a:rPr lang="ko-KR" altLang="en-US" sz="1600" dirty="0"/>
              <a:t>네이버 메인 노출을 감안하면 안정성과 설득력 있는 </a:t>
            </a:r>
            <a:r>
              <a:rPr lang="en-US" altLang="ko-KR" sz="1600" dirty="0"/>
              <a:t>UI</a:t>
            </a:r>
            <a:r>
              <a:rPr lang="ko-KR" altLang="en-US" sz="1600" dirty="0"/>
              <a:t>까지 요구되는 상황이었습니다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b="1" dirty="0"/>
              <a:t>3) </a:t>
            </a:r>
            <a:r>
              <a:rPr lang="ko-KR" altLang="en-US" sz="1600" b="1" dirty="0"/>
              <a:t>해결 방법</a:t>
            </a:r>
          </a:p>
          <a:p>
            <a:r>
              <a:rPr lang="ko-KR" altLang="en-US" sz="1600" dirty="0"/>
              <a:t>폐기예정서버 </a:t>
            </a:r>
            <a:r>
              <a:rPr lang="en-US" altLang="ko-KR" sz="1600" dirty="0"/>
              <a:t>16</a:t>
            </a:r>
            <a:r>
              <a:rPr lang="ko-KR" altLang="en-US" sz="1600" dirty="0"/>
              <a:t>대를 병렬 구성해 페이스북 데이터를 부분 크롤링하고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후보별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언급량을</a:t>
            </a:r>
            <a:r>
              <a:rPr lang="ko-KR" altLang="en-US" sz="1600" dirty="0"/>
              <a:t> 집계했습니다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L4 </a:t>
            </a:r>
            <a:r>
              <a:rPr lang="ko-KR" altLang="en-US" sz="1600" dirty="0"/>
              <a:t>스위치로 트래픽을 분산해 서비스 안정성을 확보했고</a:t>
            </a:r>
            <a:r>
              <a:rPr lang="en-US" altLang="ko-KR" sz="1600" dirty="0"/>
              <a:t>, </a:t>
            </a:r>
            <a:r>
              <a:rPr lang="ko-KR" altLang="en-US" sz="1600" dirty="0"/>
              <a:t>사용자 눈에 흐름이 잘 보이도록 그래프 시각화도 개선했습니다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기획자로서 단순한 수치 전달이 아닌 감각적</a:t>
            </a:r>
            <a:r>
              <a:rPr lang="en-US" altLang="ko-KR" sz="1600" dirty="0"/>
              <a:t>·</a:t>
            </a:r>
            <a:r>
              <a:rPr lang="ko-KR" altLang="en-US" sz="1600" dirty="0"/>
              <a:t>정서적인 설계를 고민했고</a:t>
            </a:r>
            <a:r>
              <a:rPr lang="en-US" altLang="ko-KR" sz="1600" dirty="0"/>
              <a:t>, </a:t>
            </a:r>
            <a:r>
              <a:rPr lang="ko-KR" altLang="en-US" sz="1600" dirty="0"/>
              <a:t>이 구조가 선거 외 이슈나 트렌드 분석 등으로 확장 가능한 모델이 될 수 있다는 가능성까지 제시했습니다</a:t>
            </a:r>
            <a:r>
              <a:rPr lang="en-US" altLang="ko-KR" sz="1600" dirty="0"/>
              <a:t>.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0729CA6-2D2C-FC9A-DD59-37AC886B8611}"/>
              </a:ext>
            </a:extLst>
          </p:cNvPr>
          <p:cNvSpPr/>
          <p:nvPr/>
        </p:nvSpPr>
        <p:spPr>
          <a:xfrm>
            <a:off x="0" y="0"/>
            <a:ext cx="12192000" cy="38048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213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75045226-F99C-37E1-C187-83654CE72D5C}"/>
              </a:ext>
            </a:extLst>
          </p:cNvPr>
          <p:cNvSpPr/>
          <p:nvPr/>
        </p:nvSpPr>
        <p:spPr>
          <a:xfrm>
            <a:off x="257750" y="1172150"/>
            <a:ext cx="2700242" cy="4486084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DCFB8D1-BC52-5B68-2001-A7BB5D774428}"/>
              </a:ext>
            </a:extLst>
          </p:cNvPr>
          <p:cNvGrpSpPr/>
          <p:nvPr/>
        </p:nvGrpSpPr>
        <p:grpSpPr>
          <a:xfrm>
            <a:off x="478679" y="1429901"/>
            <a:ext cx="2240996" cy="3910235"/>
            <a:chOff x="159559" y="1368532"/>
            <a:chExt cx="2240996" cy="391023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012ABAB5-5A8A-FF9E-EA4B-F37CA34AD136}"/>
                </a:ext>
              </a:extLst>
            </p:cNvPr>
            <p:cNvSpPr/>
            <p:nvPr/>
          </p:nvSpPr>
          <p:spPr>
            <a:xfrm>
              <a:off x="159559" y="1368532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A342931-C43E-4C67-0802-C88E807A31BB}"/>
                </a:ext>
              </a:extLst>
            </p:cNvPr>
            <p:cNvSpPr/>
            <p:nvPr/>
          </p:nvSpPr>
          <p:spPr>
            <a:xfrm>
              <a:off x="735406" y="1368532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C610365-C3D2-1F08-FEA1-B219DF79BE95}"/>
                </a:ext>
              </a:extLst>
            </p:cNvPr>
            <p:cNvSpPr/>
            <p:nvPr/>
          </p:nvSpPr>
          <p:spPr>
            <a:xfrm>
              <a:off x="1311253" y="1368532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4F415F3-A657-4DFD-F785-8E07EED55FA3}"/>
                </a:ext>
              </a:extLst>
            </p:cNvPr>
            <p:cNvSpPr/>
            <p:nvPr/>
          </p:nvSpPr>
          <p:spPr>
            <a:xfrm>
              <a:off x="1891191" y="1368532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75A8D32-69D8-326D-FD78-BA78F75FF1C4}"/>
                </a:ext>
              </a:extLst>
            </p:cNvPr>
            <p:cNvSpPr/>
            <p:nvPr/>
          </p:nvSpPr>
          <p:spPr>
            <a:xfrm>
              <a:off x="159559" y="2367826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95F2F9F-DCF4-743E-2E84-C1FCAE5EB919}"/>
                </a:ext>
              </a:extLst>
            </p:cNvPr>
            <p:cNvSpPr/>
            <p:nvPr/>
          </p:nvSpPr>
          <p:spPr>
            <a:xfrm>
              <a:off x="735406" y="2367826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FE95709-BEB0-B2FE-F272-23CE4063FE3B}"/>
                </a:ext>
              </a:extLst>
            </p:cNvPr>
            <p:cNvSpPr/>
            <p:nvPr/>
          </p:nvSpPr>
          <p:spPr>
            <a:xfrm>
              <a:off x="1311253" y="2367826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2797B13-504D-4E50-6E47-3777BA24F368}"/>
                </a:ext>
              </a:extLst>
            </p:cNvPr>
            <p:cNvSpPr/>
            <p:nvPr/>
          </p:nvSpPr>
          <p:spPr>
            <a:xfrm>
              <a:off x="1891191" y="2367826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88A63EF-D0C4-2A5F-1769-DD1EFEA14AFB}"/>
                </a:ext>
              </a:extLst>
            </p:cNvPr>
            <p:cNvSpPr/>
            <p:nvPr/>
          </p:nvSpPr>
          <p:spPr>
            <a:xfrm>
              <a:off x="159559" y="3367120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D9E790E-708B-037A-DCBC-CFDF37369D31}"/>
                </a:ext>
              </a:extLst>
            </p:cNvPr>
            <p:cNvSpPr/>
            <p:nvPr/>
          </p:nvSpPr>
          <p:spPr>
            <a:xfrm>
              <a:off x="735406" y="3367120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6B146C0-9EAA-B10D-B954-08D543E3FFCF}"/>
                </a:ext>
              </a:extLst>
            </p:cNvPr>
            <p:cNvSpPr/>
            <p:nvPr/>
          </p:nvSpPr>
          <p:spPr>
            <a:xfrm>
              <a:off x="1311253" y="3367120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96A1ACD-142F-F520-6403-3695626F6EED}"/>
                </a:ext>
              </a:extLst>
            </p:cNvPr>
            <p:cNvSpPr/>
            <p:nvPr/>
          </p:nvSpPr>
          <p:spPr>
            <a:xfrm>
              <a:off x="1891191" y="3367120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BC8821A-F876-6BB3-C23B-AFEA0F3E89D0}"/>
                </a:ext>
              </a:extLst>
            </p:cNvPr>
            <p:cNvSpPr/>
            <p:nvPr/>
          </p:nvSpPr>
          <p:spPr>
            <a:xfrm>
              <a:off x="159559" y="4352094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9D2BD0A-3E5E-4E85-5A3A-972B682AEDE2}"/>
                </a:ext>
              </a:extLst>
            </p:cNvPr>
            <p:cNvSpPr/>
            <p:nvPr/>
          </p:nvSpPr>
          <p:spPr>
            <a:xfrm>
              <a:off x="735406" y="4352094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AB3AAAC-E9C9-DCF4-28C4-0E2C96BC37BD}"/>
                </a:ext>
              </a:extLst>
            </p:cNvPr>
            <p:cNvSpPr/>
            <p:nvPr/>
          </p:nvSpPr>
          <p:spPr>
            <a:xfrm>
              <a:off x="1311253" y="4352094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1AEEE7A-3F36-F12F-0B99-242A2C595EBD}"/>
                </a:ext>
              </a:extLst>
            </p:cNvPr>
            <p:cNvSpPr/>
            <p:nvPr/>
          </p:nvSpPr>
          <p:spPr>
            <a:xfrm>
              <a:off x="1891191" y="4352094"/>
              <a:ext cx="509364" cy="92667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폐기예정서버</a:t>
              </a:r>
            </a:p>
          </p:txBody>
        </p:sp>
      </p:grpSp>
      <p:pic>
        <p:nvPicPr>
          <p:cNvPr id="2050" name="Picture 2" descr="Facebook 일반 로고 - 소셜 미디어 및 로고 아이콘">
            <a:extLst>
              <a:ext uri="{FF2B5EF4-FFF2-40B4-BE49-F238E27FC236}">
                <a16:creationId xmlns:a16="http://schemas.microsoft.com/office/drawing/2014/main" id="{A2984241-3A95-57E5-7998-327DA5AFD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0079" y="2598982"/>
            <a:ext cx="1632419" cy="1632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77E6A753-B9EE-EA80-AEBB-8D8B33C75149}"/>
              </a:ext>
            </a:extLst>
          </p:cNvPr>
          <p:cNvSpPr/>
          <p:nvPr/>
        </p:nvSpPr>
        <p:spPr>
          <a:xfrm>
            <a:off x="3178921" y="3138007"/>
            <a:ext cx="221951" cy="43572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Google Shape;166;p25">
            <a:extLst>
              <a:ext uri="{FF2B5EF4-FFF2-40B4-BE49-F238E27FC236}">
                <a16:creationId xmlns:a16="http://schemas.microsoft.com/office/drawing/2014/main" id="{2C781452-CCA4-7E26-3B84-7B4AC6224AD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7061" y="458916"/>
            <a:ext cx="6635586" cy="5793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4247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B839B-2BC3-8D23-2ADB-9F9F15530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F3668-1803-C7B2-5C3D-9F12367569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/>
              <a:t>TPE</a:t>
            </a:r>
            <a:r>
              <a:rPr lang="ko-KR" altLang="en-US" b="1" dirty="0"/>
              <a:t>소재를 활용한 침구류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9EDCD80-E557-6A60-DF59-29D6E093DB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/>
              <a:t>포피플</a:t>
            </a:r>
            <a:r>
              <a:rPr lang="en-US" altLang="ko-KR" dirty="0"/>
              <a:t> &amp; </a:t>
            </a:r>
            <a:r>
              <a:rPr lang="ko-KR" altLang="en-US" dirty="0"/>
              <a:t>다지</a:t>
            </a:r>
          </a:p>
        </p:txBody>
      </p:sp>
    </p:spTree>
    <p:extLst>
      <p:ext uri="{BB962C8B-B14F-4D97-AF65-F5344CB8AC3E}">
        <p14:creationId xmlns:p14="http://schemas.microsoft.com/office/powerpoint/2010/main" val="912048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853</Words>
  <Application>Microsoft Office PowerPoint</Application>
  <PresentationFormat>와이드스크린</PresentationFormat>
  <Paragraphs>112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Portfolio</vt:lpstr>
      <vt:lpstr>소셜커머스 통합 크롤링 솔루션</vt:lpstr>
      <vt:lpstr>PowerPoint 프레젠테이션</vt:lpstr>
      <vt:lpstr>PowerPoint 프레젠테이션</vt:lpstr>
      <vt:lpstr>PowerPoint 프레젠테이션</vt:lpstr>
      <vt:lpstr>페이스북 데이터 크롤러</vt:lpstr>
      <vt:lpstr>PowerPoint 프레젠테이션</vt:lpstr>
      <vt:lpstr>PowerPoint 프레젠테이션</vt:lpstr>
      <vt:lpstr>TPE소재를 활용한 침구류</vt:lpstr>
      <vt:lpstr>PowerPoint 프레젠테이션</vt:lpstr>
      <vt:lpstr>PowerPoint 프레젠테이션</vt:lpstr>
      <vt:lpstr>파크골프 스코어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Byeong Cheol Choi</dc:creator>
  <cp:lastModifiedBy>Byeong Cheol Choi</cp:lastModifiedBy>
  <cp:revision>2</cp:revision>
  <dcterms:created xsi:type="dcterms:W3CDTF">2025-07-28T07:20:38Z</dcterms:created>
  <dcterms:modified xsi:type="dcterms:W3CDTF">2025-07-28T08:32:18Z</dcterms:modified>
</cp:coreProperties>
</file>

<file path=docProps/thumbnail.jpeg>
</file>